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71" r:id="rId4"/>
    <p:sldId id="272" r:id="rId5"/>
    <p:sldId id="266" r:id="rId6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D9EFA-EDF4-4021-9FB0-76DEC7F391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C1452-BD9C-48F6-A5A0-EC99E6BA1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41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1EE85-D297-4F85-B39A-9035EBF4E00E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25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28ED-9DF1-496D-A6DC-23B7C87A20E8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8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0085-A6DD-4C42-8B67-ADA9D99BA144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9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0C7D-9A33-49E2-9337-EEF1F0C64158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34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2D3D-F8B0-465B-9BC6-E26785419255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7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8EEB-4119-49F7-95F8-02BD9B19968B}" type="datetime1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23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C263-833C-4997-878B-5E7E2A74DCB1}" type="datetime1">
              <a:rPr lang="ru-RU" smtClean="0"/>
              <a:t>27.11.2024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81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E744-5A1D-42B3-B075-CCA8E48CE339}" type="datetime1">
              <a:rPr lang="ru-RU" smtClean="0"/>
              <a:t>27.11.2024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25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0FF9A-6498-48AE-91AD-006879C896A3}" type="datetime1">
              <a:rPr lang="ru-RU" smtClean="0"/>
              <a:t>27.11.2024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55A4B-4722-475F-8544-703045AB5E31}" type="datetime1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E37D-6390-4C41-B969-E04A0965F532}" type="datetime1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42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BA20A-D9E2-4E32-AA8F-5AB4A6F394A7}" type="datetime1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4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337" y="1464099"/>
            <a:ext cx="11037234" cy="738428"/>
          </a:xfrm>
          <a:prstGeom prst="rect">
            <a:avLst/>
          </a:prstGeom>
        </p:spPr>
        <p:txBody>
          <a:bodyPr wrap="square" lIns="121828" tIns="60914" rIns="121828" bIns="60914">
            <a:spAutoFit/>
          </a:bodyPr>
          <a:lstStyle/>
          <a:p>
            <a:pPr algn="ctr" defTabSz="914058">
              <a:defRPr/>
            </a:pPr>
            <a:endParaRPr lang="ru-RU" sz="399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49B6FEB3-50C3-4867-8AB4-487765F59B42}"/>
              </a:ext>
            </a:extLst>
          </p:cNvPr>
          <p:cNvSpPr/>
          <p:nvPr/>
        </p:nvSpPr>
        <p:spPr>
          <a:xfrm>
            <a:off x="1431984" y="310076"/>
            <a:ext cx="5946102" cy="62378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E4D3AD16-D6CF-4240-9F13-DD45760D6108}"/>
              </a:ext>
            </a:extLst>
          </p:cNvPr>
          <p:cNvSpPr/>
          <p:nvPr/>
        </p:nvSpPr>
        <p:spPr>
          <a:xfrm>
            <a:off x="8481242" y="2450592"/>
            <a:ext cx="2340863" cy="9784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B201C051-8DCC-4584-956F-B9FB59EA2FB1}"/>
              </a:ext>
            </a:extLst>
          </p:cNvPr>
          <p:cNvSpPr txBox="1"/>
          <p:nvPr/>
        </p:nvSpPr>
        <p:spPr>
          <a:xfrm>
            <a:off x="8481242" y="5501584"/>
            <a:ext cx="3066535" cy="882421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400" b="1" spc="-2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</a:t>
            </a:r>
            <a:r>
              <a:rPr sz="1400" b="1" spc="-5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«Региональная лизинговая  </a:t>
            </a:r>
            <a:r>
              <a:rPr sz="1400" b="1" spc="-1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 </a:t>
            </a:r>
            <a:r>
              <a:rPr sz="1400" b="1" spc="-15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</a:t>
            </a:r>
            <a:r>
              <a:rPr sz="1400" b="1" spc="-2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Татарстан»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</a:pPr>
            <a:r>
              <a:rPr sz="1400" b="1" spc="-15" dirty="0" err="1">
                <a:latin typeface="Arial" panose="020B0604020202020204" pitchFamily="34" charset="0"/>
                <a:cs typeface="Arial" panose="020B0604020202020204" pitchFamily="34" charset="0"/>
              </a:rPr>
              <a:t>Казань</a:t>
            </a:r>
            <a:r>
              <a:rPr lang="en-US" sz="1400" b="1" spc="-15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spc="-15" dirty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ru-RU" sz="1400" b="1" spc="-15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12144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128597" y="117548"/>
            <a:ext cx="7413751" cy="636384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DA2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Лизинговые продукты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2</a:t>
            </a:fld>
            <a:endParaRPr lang="ru-RU"/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7B9E2B42-D5D3-4F0D-AFC3-C0542A0AA1DE}"/>
              </a:ext>
            </a:extLst>
          </p:cNvPr>
          <p:cNvSpPr/>
          <p:nvPr/>
        </p:nvSpPr>
        <p:spPr>
          <a:xfrm>
            <a:off x="9147611" y="131718"/>
            <a:ext cx="2173223" cy="9082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35F7E53A-BAD4-47F4-96D6-858CED5FCF5C}"/>
              </a:ext>
            </a:extLst>
          </p:cNvPr>
          <p:cNvSpPr/>
          <p:nvPr/>
        </p:nvSpPr>
        <p:spPr>
          <a:xfrm>
            <a:off x="1128597" y="640202"/>
            <a:ext cx="7413751" cy="143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6F3592F0-0970-433A-91D5-05A72B216984}"/>
              </a:ext>
            </a:extLst>
          </p:cNvPr>
          <p:cNvSpPr txBox="1">
            <a:spLocks/>
          </p:cNvSpPr>
          <p:nvPr/>
        </p:nvSpPr>
        <p:spPr>
          <a:xfrm>
            <a:off x="1128597" y="783455"/>
            <a:ext cx="8990194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600" b="1" i="0">
                <a:solidFill>
                  <a:srgbClr val="DA2646"/>
                </a:solidFill>
                <a:latin typeface="Gilroy Bold"/>
                <a:ea typeface="+mj-ea"/>
                <a:cs typeface="Gilroy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«Устойчивое развитие»</a:t>
            </a:r>
            <a:endParaRPr lang="ru-RU" sz="1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3">
            <a:extLst>
              <a:ext uri="{FF2B5EF4-FFF2-40B4-BE49-F238E27FC236}">
                <a16:creationId xmlns:a16="http://schemas.microsoft.com/office/drawing/2014/main" id="{3C907029-6022-44CE-B5BB-FB20E8B39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725633"/>
              </p:ext>
            </p:extLst>
          </p:nvPr>
        </p:nvGraphicFramePr>
        <p:xfrm>
          <a:off x="864524" y="1238839"/>
          <a:ext cx="11061574" cy="4663733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824500">
                  <a:extLst>
                    <a:ext uri="{9D8B030D-6E8A-4147-A177-3AD203B41FA5}">
                      <a16:colId xmlns:a16="http://schemas.microsoft.com/office/drawing/2014/main" val="1421073078"/>
                    </a:ext>
                  </a:extLst>
                </a:gridCol>
                <a:gridCol w="9237074">
                  <a:extLst>
                    <a:ext uri="{9D8B030D-6E8A-4147-A177-3AD203B41FA5}">
                      <a16:colId xmlns:a16="http://schemas.microsoft.com/office/drawing/2014/main" val="363374286"/>
                    </a:ext>
                  </a:extLst>
                </a:gridCol>
              </a:tblGrid>
              <a:tr h="481653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финансирования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0,5 млн рублей до 20,0 млн рублей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1284410"/>
                  </a:ext>
                </a:extLst>
              </a:tr>
              <a:tr h="481653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Процентная ставка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9,5% - 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следующих субъектов МСП: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основной вид деятельности - производство (раздел С классификатора ОКВЭД);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управляющие компании аккредитованных Министерством экономики индустриальных (промышленных) парков;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субъекты МСП, арендующие муниципальное имущество (не торговля).</a:t>
                      </a:r>
                    </a:p>
                    <a:p>
                      <a:r>
                        <a:rPr lang="ru-RU" sz="1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½ ключевой ставки Банка 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России + 5% -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других субъектов МСП, вид деятельности которых соответствует ОКВЭД (указан ниже).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9509608"/>
                  </a:ext>
                </a:extLst>
              </a:tr>
              <a:tr h="332595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Авансовый платеж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15% - 49%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8898558"/>
                  </a:ext>
                </a:extLst>
              </a:tr>
              <a:tr h="283325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13 месяцев до 60 месяцев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8602366"/>
                  </a:ext>
                </a:extLst>
              </a:tr>
              <a:tr h="283325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Высокотехнологичное оборудование, спецтехника, автотранспорт российского производства (новое, не введенное в эксплуатацию / не бывшее </a:t>
                      </a:r>
                      <a:r>
                        <a:rPr lang="ru-RU" sz="12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употреблении)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7834594"/>
                  </a:ext>
                </a:extLst>
              </a:tr>
              <a:tr h="1554263">
                <a:tc>
                  <a:txBody>
                    <a:bodyPr/>
                    <a:lstStyle/>
                    <a:p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сегмент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 малого и среднего предпринимательства (далее – субъект МСП) при одновременном соблюдении следующих условий:</a:t>
                      </a:r>
                    </a:p>
                    <a:p>
                      <a:pPr lvl="0"/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соответствует требованиям Федерального закона от 24.07.2007 N 209-ФЗ «О развитии малого и среднего предпринимательства в Российской Федерации»;</a:t>
                      </a:r>
                    </a:p>
                    <a:p>
                      <a:pPr fontAlgn="base"/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является резидентом Республики Татарстан (зарегистрирован и осуществляет свою деятельность в Республике Татарстан);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 основным видом деятельности субъекта МСП является деятельность, входящая в разделы:</a:t>
                      </a:r>
                      <a:b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«Обрабатывающие производства»;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«Обеспечение электрической энергией, газом и паром; кондиционирование воздуха»;</a:t>
                      </a:r>
                    </a:p>
                    <a:p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 «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Водоснабжение; водоотведение, организация сбора и утилизации отходов, деятельность по ликвидации загрязнений);</a:t>
                      </a:r>
                    </a:p>
                    <a:p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«Строительство»;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«Транспортировка и хранение»;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гостиниц и предприятий общественного питания»;</a:t>
                      </a:r>
                    </a:p>
                    <a:p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в области информации и связи»;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 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по операциям с недвижимым имуществом» (ОКВЭД 68.2, 68.32);         М «Деятельность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профессиональная, научная и техническая»;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административная и сопутствующие дополнительные услуги» (ОКВЭД 79);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«Предоставление прочих видов услуг» (ОКВЭД 95, 96.01, 96.04);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в области здравоохранения»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55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5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983398" y="68147"/>
            <a:ext cx="10797501" cy="636384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DA2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Лизинговые продукты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3</a:t>
            </a:fld>
            <a:endParaRPr lang="ru-RU"/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7B9E2B42-D5D3-4F0D-AFC3-C0542A0AA1DE}"/>
              </a:ext>
            </a:extLst>
          </p:cNvPr>
          <p:cNvSpPr/>
          <p:nvPr/>
        </p:nvSpPr>
        <p:spPr>
          <a:xfrm>
            <a:off x="9147611" y="131718"/>
            <a:ext cx="2173223" cy="9082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35F7E53A-BAD4-47F4-96D6-858CED5FCF5C}"/>
              </a:ext>
            </a:extLst>
          </p:cNvPr>
          <p:cNvSpPr/>
          <p:nvPr/>
        </p:nvSpPr>
        <p:spPr>
          <a:xfrm>
            <a:off x="983398" y="593063"/>
            <a:ext cx="7413751" cy="143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890DF006-9198-4E33-A135-D2F5A4050E92}"/>
              </a:ext>
            </a:extLst>
          </p:cNvPr>
          <p:cNvSpPr txBox="1">
            <a:spLocks/>
          </p:cNvSpPr>
          <p:nvPr/>
        </p:nvSpPr>
        <p:spPr>
          <a:xfrm>
            <a:off x="983398" y="736316"/>
            <a:ext cx="8054724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600" b="1" i="0">
                <a:solidFill>
                  <a:srgbClr val="DA2646"/>
                </a:solidFill>
                <a:latin typeface="Gilroy Bold"/>
                <a:ea typeface="+mj-ea"/>
                <a:cs typeface="Gilroy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«Лизинг производственной недвижимости»</a:t>
            </a:r>
          </a:p>
        </p:txBody>
      </p:sp>
      <p:graphicFrame>
        <p:nvGraphicFramePr>
          <p:cNvPr id="13" name="Таблица 3">
            <a:extLst>
              <a:ext uri="{FF2B5EF4-FFF2-40B4-BE49-F238E27FC236}">
                <a16:creationId xmlns:a16="http://schemas.microsoft.com/office/drawing/2014/main" id="{9CF26E0E-7C3B-420A-B86E-45DAE79B4D05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41155"/>
          <a:ext cx="11220396" cy="526288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2166841">
                  <a:extLst>
                    <a:ext uri="{9D8B030D-6E8A-4147-A177-3AD203B41FA5}">
                      <a16:colId xmlns:a16="http://schemas.microsoft.com/office/drawing/2014/main" val="1421073078"/>
                    </a:ext>
                  </a:extLst>
                </a:gridCol>
                <a:gridCol w="9053555">
                  <a:extLst>
                    <a:ext uri="{9D8B030D-6E8A-4147-A177-3AD203B41FA5}">
                      <a16:colId xmlns:a16="http://schemas.microsoft.com/office/drawing/2014/main" val="363374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финансирования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2,0 млн рублей до 20,0 млн рублей</a:t>
                      </a:r>
                      <a:endParaRPr lang="ru-RU" sz="1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Процентная ставка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 годовых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9509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Авансовый платеж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30% - 49%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8898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13 месяцев до 60 месяцев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860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Складские и производственные здания (помещения), в том числе быстровозводимые здания ангарного типа, расположенные на территории аккредитованного Министерством экономики Республики Татарстан индустриального (промышленного) парка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783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сегмент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 малого и среднего предпринимательства (далее – субъект МСП) при одновременном соблюдении следующих условий:</a:t>
                      </a:r>
                    </a:p>
                    <a:p>
                      <a:pPr lvl="0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соответствует требованиям Федерального закона от 24.07.2007 N 209-ФЗ «О развитии малого и среднего предпринимательства в Российской Федерации»;</a:t>
                      </a:r>
                    </a:p>
                    <a:p>
                      <a:pPr fontAlgn="base"/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является резидентом аккредитованного Министерством экономики Республики Татарстан индустриального (промышленного) парка;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 основным видом деятельности субъекта МСП является деятельность, входящая в разделы:</a:t>
                      </a:r>
                      <a:b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 В «Добыча полезных ископаемых» (ОКВЭД 09. Предоставление услуг в области добычи полезных ископаемых); 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 С «Обрабатывающие производства»; 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 Е «Водоснабжение; водоотведение, организация сбора и утилизации отходов, деятельность по ликвидации загрязнений» (ОКВЭД 36. Забор, очистка и распределение воды, 37. Сбор и обработка сточных вод, 38. Сбор, обработка и утилизация отходов; обработка вторичного сырья, 39.Предоставление услуг в области ликвидации последствий загрязнений и прочих услуг, связанных с удалением отходов); 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 F «Строительство» (ОКВЭД 41.Строительство зданий, 42.Строительство инженерных сооружений, 43.Работы строительные специализированные).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9861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59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128597" y="117548"/>
            <a:ext cx="10797501" cy="636384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DA2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Партнёрское финансирование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4</a:t>
            </a:fld>
            <a:endParaRPr lang="ru-RU"/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7B9E2B42-D5D3-4F0D-AFC3-C0542A0AA1DE}"/>
              </a:ext>
            </a:extLst>
          </p:cNvPr>
          <p:cNvSpPr/>
          <p:nvPr/>
        </p:nvSpPr>
        <p:spPr>
          <a:xfrm>
            <a:off x="9147611" y="131718"/>
            <a:ext cx="2173223" cy="9082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35F7E53A-BAD4-47F4-96D6-858CED5FCF5C}"/>
              </a:ext>
            </a:extLst>
          </p:cNvPr>
          <p:cNvSpPr/>
          <p:nvPr/>
        </p:nvSpPr>
        <p:spPr>
          <a:xfrm>
            <a:off x="1128597" y="640202"/>
            <a:ext cx="7413751" cy="143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6F3592F0-0970-433A-91D5-05A72B216984}"/>
              </a:ext>
            </a:extLst>
          </p:cNvPr>
          <p:cNvSpPr txBox="1">
            <a:spLocks/>
          </p:cNvSpPr>
          <p:nvPr/>
        </p:nvSpPr>
        <p:spPr>
          <a:xfrm>
            <a:off x="1128597" y="783455"/>
            <a:ext cx="899019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600" b="1" i="0">
                <a:solidFill>
                  <a:srgbClr val="DA2646"/>
                </a:solidFill>
                <a:latin typeface="Gilroy Bold"/>
                <a:ea typeface="+mj-ea"/>
                <a:cs typeface="Gilroy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«Исламский лизинг (</a:t>
            </a:r>
            <a:r>
              <a:rPr lang="ru-RU" sz="2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Иджара</a:t>
            </a:r>
            <a:r>
              <a:rPr lang="ru-RU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</a:t>
            </a:r>
          </a:p>
        </p:txBody>
      </p:sp>
      <p:graphicFrame>
        <p:nvGraphicFramePr>
          <p:cNvPr id="15" name="Таблица 3">
            <a:extLst>
              <a:ext uri="{FF2B5EF4-FFF2-40B4-BE49-F238E27FC236}">
                <a16:creationId xmlns:a16="http://schemas.microsoft.com/office/drawing/2014/main" id="{3C907029-6022-44CE-B5BB-FB20E8B39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715688"/>
              </p:ext>
            </p:extLst>
          </p:nvPr>
        </p:nvGraphicFramePr>
        <p:xfrm>
          <a:off x="864524" y="1164267"/>
          <a:ext cx="11061574" cy="531341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824500">
                  <a:extLst>
                    <a:ext uri="{9D8B030D-6E8A-4147-A177-3AD203B41FA5}">
                      <a16:colId xmlns:a16="http://schemas.microsoft.com/office/drawing/2014/main" val="1421073078"/>
                    </a:ext>
                  </a:extLst>
                </a:gridCol>
                <a:gridCol w="9237074">
                  <a:extLst>
                    <a:ext uri="{9D8B030D-6E8A-4147-A177-3AD203B41FA5}">
                      <a16:colId xmlns:a16="http://schemas.microsoft.com/office/drawing/2014/main" val="363374286"/>
                    </a:ext>
                  </a:extLst>
                </a:gridCol>
              </a:tblGrid>
              <a:tr h="48165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финансирования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1,0 млн рублей до 15,0 млн рублей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1284410"/>
                  </a:ext>
                </a:extLst>
              </a:tr>
              <a:tr h="48280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Обеспечительный платеж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10% от стоимости предмета лизинга, но не менее стоимости затрат Лизингодателя, связанных с приобретением предмета лизинга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9509608"/>
                  </a:ext>
                </a:extLst>
              </a:tr>
              <a:tr h="52536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13 месяцев до 60 месяцев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8602366"/>
                  </a:ext>
                </a:extLst>
              </a:tr>
              <a:tr h="475130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 лизинга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Спецтехника, коммерческий автотранспорт российского производства (новые, не бывшие в употреблении)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7834594"/>
                  </a:ext>
                </a:extLst>
              </a:tr>
              <a:tr h="155426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сегмент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 малого и среднего предпринимательства (далее – субъект МСП) при одновременном соблюдении следующих условий:</a:t>
                      </a:r>
                    </a:p>
                    <a:p>
                      <a:pPr lvl="0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соответствует требованиям Федерального закона от 24.07.2007 N 209-ФЗ «О развитии малого и среднего предпринимательства в Российской Федерации»;</a:t>
                      </a:r>
                    </a:p>
                    <a:p>
                      <a:pPr fontAlgn="base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является резидентом Республики Татарстан (зарегистрирован и осуществляет свою деятельность в Республике Татарстан);</a:t>
                      </a:r>
                    </a:p>
                    <a:p>
                      <a:pPr fontAlgn="base"/>
                      <a:r>
                        <a:rPr lang="ru-RU" sz="11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основным видом деятельности субъекта МСП является деятельность, входящая в разделы:</a:t>
                      </a:r>
                      <a:b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«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Сельское, лесное хозяйство, охота, рыболовство и рыбоводство» (ОКВЭД 01, 02, 03)</a:t>
                      </a:r>
                    </a:p>
                    <a:p>
                      <a:pPr fontAlgn="base"/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«Добыча полезных ископаемых» (ОКВЭД 09)</a:t>
                      </a:r>
                    </a:p>
                    <a:p>
                      <a:pPr fontAlgn="base"/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«Обрабатывающие производства» (ОКВЭД 10, 11.06, 11.07, 13-18, 19.10, 19.20.9, 19.3, 20-28, 29 (за исключением 29.10.2), 30 (за исключением 30.91), 31-33)</a:t>
                      </a:r>
                    </a:p>
                    <a:p>
                      <a:pPr fontAlgn="base"/>
                      <a:r>
                        <a:rPr lang="en-US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«Обеспечение электрической энергией, газом и паром; кондиционирование воздуха» (ОКВЭД 35 за исключением 35.21)</a:t>
                      </a:r>
                    </a:p>
                    <a:p>
                      <a:pPr fontAlgn="base"/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 «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Водоснабжение; водоотведение, организация сбора и утилизации отходов, деятельность по ликвидации загрязнений) (ОКВЭД 36-39)</a:t>
                      </a:r>
                    </a:p>
                    <a:p>
                      <a:pPr fontAlgn="base"/>
                      <a:r>
                        <a:rPr lang="en-US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«Строительство» (ОКВЭД 41-43)</a:t>
                      </a:r>
                    </a:p>
                    <a:p>
                      <a:pPr fontAlgn="base"/>
                      <a:r>
                        <a:rPr lang="en-US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«Транспортировка и хранение» (ОКВЭД 49-53)</a:t>
                      </a:r>
                    </a:p>
                    <a:p>
                      <a:pPr fontAlgn="base"/>
                      <a:r>
                        <a:rPr lang="en-US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гостиниц и предприятий общественного питания» (ОКВЭД 55, 56)</a:t>
                      </a:r>
                    </a:p>
                    <a:p>
                      <a:pPr fontAlgn="base"/>
                      <a:r>
                        <a:rPr lang="en-US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 </a:t>
                      </a:r>
                      <a:r>
                        <a:rPr lang="ru-RU" sz="11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в области информации и связи» (ОКВЭД 58, 61)</a:t>
                      </a:r>
                    </a:p>
                    <a:p>
                      <a:pPr fontAlgn="base"/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 «Деятельность профессиональная, научная и техническая» (ОКВЭД 71, 72, 74, 75)</a:t>
                      </a:r>
                    </a:p>
                    <a:p>
                      <a:pPr fontAlgn="base"/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административная и сопутствующие дополнительные услуги» (ОКВЭД 79)</a:t>
                      </a:r>
                    </a:p>
                    <a:p>
                      <a:pPr fontAlgn="base"/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«Предоставление прочих видов услуг» (ОКВЭД 95, 96.01, 96.04)</a:t>
                      </a:r>
                    </a:p>
                    <a:p>
                      <a:pPr fontAlgn="base"/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«Деятельность в области здравоохранения» (ОКВЭД 86, 87)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55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41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128597" y="117548"/>
            <a:ext cx="10797501" cy="636384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DA2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Лизинговые продукты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5</a:t>
            </a:fld>
            <a:endParaRPr lang="ru-RU"/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7B9E2B42-D5D3-4F0D-AFC3-C0542A0AA1DE}"/>
              </a:ext>
            </a:extLst>
          </p:cNvPr>
          <p:cNvSpPr/>
          <p:nvPr/>
        </p:nvSpPr>
        <p:spPr>
          <a:xfrm>
            <a:off x="9147611" y="131718"/>
            <a:ext cx="2173223" cy="9082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35F7E53A-BAD4-47F4-96D6-858CED5FCF5C}"/>
              </a:ext>
            </a:extLst>
          </p:cNvPr>
          <p:cNvSpPr/>
          <p:nvPr/>
        </p:nvSpPr>
        <p:spPr>
          <a:xfrm>
            <a:off x="1128597" y="879189"/>
            <a:ext cx="7413751" cy="1432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4C340DF8-D29E-4138-B323-79E44B995C7B}"/>
              </a:ext>
            </a:extLst>
          </p:cNvPr>
          <p:cNvSpPr txBox="1">
            <a:spLocks/>
          </p:cNvSpPr>
          <p:nvPr/>
        </p:nvSpPr>
        <p:spPr>
          <a:xfrm>
            <a:off x="1128595" y="1136413"/>
            <a:ext cx="6359017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600" b="1" i="0">
                <a:solidFill>
                  <a:srgbClr val="DA2646"/>
                </a:solidFill>
                <a:latin typeface="Gilroy Bold"/>
                <a:ea typeface="+mj-ea"/>
                <a:cs typeface="Gilroy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условия для</a:t>
            </a:r>
            <a:r>
              <a:rPr lang="en-US" sz="2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Лизингополучателей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ABF08534-3E35-4403-80D1-E053FCDB8FD4}"/>
              </a:ext>
            </a:extLst>
          </p:cNvPr>
          <p:cNvSpPr txBox="1">
            <a:spLocks/>
          </p:cNvSpPr>
          <p:nvPr/>
        </p:nvSpPr>
        <p:spPr>
          <a:xfrm>
            <a:off x="1128595" y="1870272"/>
            <a:ext cx="10192236" cy="235280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индивидуальные предприниматели, входящие в единый реестр субъектов малого и среднего предпринимательства, ведущие деятельность на территории Республики Татарстан;</a:t>
            </a:r>
          </a:p>
          <a:p>
            <a:pPr algn="just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финансирования льготного лизинга для вновь созданной компании при наличии поручителя с устойчивым финансовым положением;</a:t>
            </a:r>
          </a:p>
          <a:p>
            <a:pPr algn="just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Поставщика осуществляется самостоятельно Лизингополучателем;</a:t>
            </a:r>
          </a:p>
          <a:p>
            <a:pPr algn="just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задолженности перед бюджетом на дату рассмотрения заявки на финансирование льготного лизинга</a:t>
            </a:r>
            <a:endParaRPr lang="ru-RU" sz="1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827D9FAB-46A2-44AF-8417-061BD164AC7E}"/>
              </a:ext>
            </a:extLst>
          </p:cNvPr>
          <p:cNvSpPr txBox="1">
            <a:spLocks/>
          </p:cNvSpPr>
          <p:nvPr/>
        </p:nvSpPr>
        <p:spPr>
          <a:xfrm>
            <a:off x="1128595" y="5053341"/>
            <a:ext cx="10192236" cy="4610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30000"/>
              </a:lnSpc>
              <a:spcBef>
                <a:spcPts val="600"/>
              </a:spcBef>
              <a:buNone/>
            </a:pPr>
            <a:r>
              <a:rPr lang="ru-RU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ВОПРОСАМ ОБРАЩАТЬСЯ ПО ТЕЛЕФОНУ 8(843)524-72-32</a:t>
            </a:r>
          </a:p>
        </p:txBody>
      </p:sp>
    </p:spTree>
    <p:extLst>
      <p:ext uri="{BB962C8B-B14F-4D97-AF65-F5344CB8AC3E}">
        <p14:creationId xmlns:p14="http://schemas.microsoft.com/office/powerpoint/2010/main" val="4880612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1011</Words>
  <Application>Microsoft Office PowerPoint</Application>
  <PresentationFormat>Широкоэкранный</PresentationFormat>
  <Paragraphs>86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Лизинговые продукты</vt:lpstr>
      <vt:lpstr>Лизинговые продукты</vt:lpstr>
      <vt:lpstr>Партнёрское финансирование</vt:lpstr>
      <vt:lpstr>Лизинговые продукты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Кучекаева Д.С.</dc:creator>
  <cp:lastModifiedBy>Фрундина Мария Александровна</cp:lastModifiedBy>
  <cp:revision>40</cp:revision>
  <cp:lastPrinted>2024-05-16T08:11:36Z</cp:lastPrinted>
  <dcterms:created xsi:type="dcterms:W3CDTF">2018-11-22T04:48:24Z</dcterms:created>
  <dcterms:modified xsi:type="dcterms:W3CDTF">2024-11-27T13:17:25Z</dcterms:modified>
</cp:coreProperties>
</file>